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9c33320c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9c33320c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9c33320c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9c33320c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9c33320c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9c33320c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9c33320c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9c33320c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fd6de0ed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fd6de0ed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722e0b9df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722e0b9df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4993570b6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4993570b6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499356d9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499356d9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722e0b9df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722e0b9df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9c33320c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9c33320c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499356d9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499356d9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9c33320c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9c33320c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9c33320c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9c33320c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9c33320c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9c33320c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Presentation 2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18102082 Su Kyoung Oh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18102092 Won Ryeol Jeong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16102284 Sung Ho Lee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5615" l="0" r="0" t="0"/>
          <a:stretch/>
        </p:blipFill>
        <p:spPr>
          <a:xfrm>
            <a:off x="5497500" y="1924425"/>
            <a:ext cx="3050126" cy="270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 rotWithShape="1">
          <a:blip r:embed="rId4">
            <a:alphaModFix/>
          </a:blip>
          <a:srcRect b="5123" l="0" r="0" t="0"/>
          <a:stretch/>
        </p:blipFill>
        <p:spPr>
          <a:xfrm>
            <a:off x="939725" y="1930050"/>
            <a:ext cx="3050126" cy="27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/>
        </p:nvSpPr>
        <p:spPr>
          <a:xfrm>
            <a:off x="3690700" y="1473825"/>
            <a:ext cx="5517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200">
                <a:highlight>
                  <a:srgbClr val="FFFFFF"/>
                </a:highlight>
              </a:rPr>
              <a:t>※</a:t>
            </a: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graph`s order is descending from the left to the [‘rank’])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882088" y="4566675"/>
            <a:ext cx="3257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5'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5497500" y="4562725"/>
            <a:ext cx="3344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3'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0" y="1853850"/>
            <a:ext cx="530640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 rotWithShape="1">
          <a:blip r:embed="rId4">
            <a:alphaModFix/>
          </a:blip>
          <a:srcRect b="5464" l="0" r="0" t="0"/>
          <a:stretch/>
        </p:blipFill>
        <p:spPr>
          <a:xfrm>
            <a:off x="353400" y="1853850"/>
            <a:ext cx="3175551" cy="28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"/>
          <p:cNvSpPr txBox="1"/>
          <p:nvPr/>
        </p:nvSpPr>
        <p:spPr>
          <a:xfrm>
            <a:off x="348688" y="4566675"/>
            <a:ext cx="3257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1'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4689725" y="4566675"/>
            <a:ext cx="41004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whole score class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96175"/>
            <a:ext cx="5306400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/>
          <p:nvPr/>
        </p:nvSpPr>
        <p:spPr>
          <a:xfrm>
            <a:off x="5921250" y="2228875"/>
            <a:ext cx="3222900" cy="24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From earlier visualizations, we can compare each class of frequency of words. </a:t>
            </a:r>
            <a:endParaRPr sz="13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However,after preprocessing, there is difference between ‘score 3’ and‘score 5’, unlike the previous visualization.</a:t>
            </a:r>
            <a:endParaRPr sz="13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87" name="Google Shape;187;p25"/>
          <p:cNvPicPr preferRelativeResize="0"/>
          <p:nvPr/>
        </p:nvPicPr>
        <p:blipFill rotWithShape="1">
          <a:blip r:embed="rId3">
            <a:alphaModFix/>
          </a:blip>
          <a:srcRect b="19895" l="0" r="0" t="26779"/>
          <a:stretch/>
        </p:blipFill>
        <p:spPr>
          <a:xfrm>
            <a:off x="276725" y="2245252"/>
            <a:ext cx="8590550" cy="20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 txBox="1"/>
          <p:nvPr/>
        </p:nvSpPr>
        <p:spPr>
          <a:xfrm>
            <a:off x="276725" y="4467175"/>
            <a:ext cx="81414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words between each score class by ‘rank’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&amp; Plan</a:t>
            </a:r>
            <a:endParaRPr/>
          </a:p>
        </p:txBody>
      </p:sp>
      <p:sp>
        <p:nvSpPr>
          <p:cNvPr id="194" name="Google Shape;194;p26"/>
          <p:cNvSpPr txBox="1"/>
          <p:nvPr/>
        </p:nvSpPr>
        <p:spPr>
          <a:xfrm>
            <a:off x="852625" y="2076650"/>
            <a:ext cx="7930200" cy="3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50"/>
              <a:buFont typeface="Microsoft Yahei"/>
              <a:buChar char="●"/>
            </a:pP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EDA on Korean reviews for sentiment analysis.</a:t>
            </a:r>
            <a:endParaRPr sz="14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206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50"/>
              <a:buFont typeface="Microsoft Yahei"/>
              <a:buChar char="●"/>
            </a:pP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As a result of data collection, there is a difference scale of data between the classes, so we will proceed with under-sampling or over-sampling to resolve this.</a:t>
            </a:r>
            <a:endParaRPr sz="14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206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50"/>
              <a:buFont typeface="Microsoft Yahei"/>
              <a:buChar char="●"/>
            </a:pP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From now on, we will try the same process for English reviews.</a:t>
            </a:r>
            <a:endParaRPr sz="14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206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50"/>
              <a:buFont typeface="Microsoft Yahei"/>
              <a:buChar char="●"/>
            </a:pP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When this is done, we will make several columns like the dummy data.</a:t>
            </a:r>
            <a:endParaRPr sz="14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206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50"/>
              <a:buFont typeface="Microsoft Yahei"/>
              <a:buChar char="●"/>
            </a:pP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Based on this preprocessing, the model will be built to find new insights by obtaining the necessary cut-off and </a:t>
            </a: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coefficient</a:t>
            </a:r>
            <a:r>
              <a:rPr lang="en" sz="14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 to go to the corresponding review rate class.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8000" y="1550928"/>
            <a:ext cx="4688000" cy="282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861075" y="2170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Crawling Result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TextRank Algorithm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Data Visualization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Feedback &amp; Plan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Crawling Result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b="4720" l="-800" r="36226" t="8503"/>
          <a:stretch/>
        </p:blipFill>
        <p:spPr>
          <a:xfrm>
            <a:off x="594325" y="2032450"/>
            <a:ext cx="3426552" cy="25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4427250" y="2964300"/>
            <a:ext cx="880500" cy="53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4427250" y="3499500"/>
            <a:ext cx="14967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Crawling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0600" y="1724425"/>
            <a:ext cx="2343400" cy="29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5999025" y="4668950"/>
            <a:ext cx="2973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&lt;GangnamGu Restaurant Review&gt;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TextRank Algorithm</a:t>
            </a:r>
            <a:r>
              <a:rPr lang="en"/>
              <a:t> </a:t>
            </a:r>
            <a:endParaRPr/>
          </a:p>
        </p:txBody>
      </p:sp>
      <p:sp>
        <p:nvSpPr>
          <p:cNvPr id="109" name="Google Shape;109;p16"/>
          <p:cNvSpPr txBox="1"/>
          <p:nvPr/>
        </p:nvSpPr>
        <p:spPr>
          <a:xfrm>
            <a:off x="645675" y="2006250"/>
            <a:ext cx="3573300" cy="26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</a:t>
            </a:r>
            <a:r>
              <a:rPr lang="en" sz="15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ext-rank algorithm was introduced for preprocessing of sentimental analysis. </a:t>
            </a:r>
            <a:endParaRPr sz="150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We tried to tokenize the reviews and classify the parts, and then applied the method of weighting the words such as nouns, adjectives, verbs, etc., which are expected to have a significant impact on the ratings according to their relative importance.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DFDFD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 b="14806" l="0" r="14806" t="0"/>
          <a:stretch/>
        </p:blipFill>
        <p:spPr>
          <a:xfrm>
            <a:off x="4330675" y="2006250"/>
            <a:ext cx="4499901" cy="293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 b="6437" l="0" r="12816" t="0"/>
          <a:stretch/>
        </p:blipFill>
        <p:spPr>
          <a:xfrm>
            <a:off x="4431150" y="1891650"/>
            <a:ext cx="4626250" cy="2792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4">
            <a:alphaModFix/>
          </a:blip>
          <a:srcRect b="6585" l="0" r="0" t="0"/>
          <a:stretch/>
        </p:blipFill>
        <p:spPr>
          <a:xfrm>
            <a:off x="74525" y="1930050"/>
            <a:ext cx="4872824" cy="256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882088" y="4566675"/>
            <a:ext cx="3257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5'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5585550" y="4566675"/>
            <a:ext cx="3380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3'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3690700" y="1473825"/>
            <a:ext cx="5517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200">
                <a:highlight>
                  <a:srgbClr val="FFFFFF"/>
                </a:highlight>
              </a:rPr>
              <a:t>※</a:t>
            </a: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graph`s order is descending from the left to the [‘rank’])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0" y="1852725"/>
            <a:ext cx="5229650" cy="294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 rotWithShape="1">
          <a:blip r:embed="rId4">
            <a:alphaModFix/>
          </a:blip>
          <a:srcRect b="0" l="10679" r="12932" t="0"/>
          <a:stretch/>
        </p:blipFill>
        <p:spPr>
          <a:xfrm>
            <a:off x="149575" y="1928925"/>
            <a:ext cx="34926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4689725" y="4566675"/>
            <a:ext cx="41004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whole score class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348688" y="4566675"/>
            <a:ext cx="3257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 appearance of text rank algorithm results for 'score 1'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3690700" y="1473825"/>
            <a:ext cx="5517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200">
                <a:highlight>
                  <a:srgbClr val="FFFFFF"/>
                </a:highlight>
              </a:rPr>
              <a:t>※</a:t>
            </a: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graph`s order is descending from the left to the [‘rank’])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36" name="Google Shape;136;p19"/>
          <p:cNvSpPr txBox="1"/>
          <p:nvPr/>
        </p:nvSpPr>
        <p:spPr>
          <a:xfrm>
            <a:off x="6200075" y="2152675"/>
            <a:ext cx="2464200" cy="24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From e</a:t>
            </a: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arlier visualizations</a:t>
            </a: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,</a:t>
            </a: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we can </a:t>
            </a: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clearly see a big difference between negative reviews (score 1) and others.</a:t>
            </a:r>
            <a:endParaRPr sz="13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Therefore, we visualized scores 3 and 5 together as they are similar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13000"/>
            <a:ext cx="5412148" cy="32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43" name="Google Shape;143;p20"/>
          <p:cNvSpPr txBox="1"/>
          <p:nvPr/>
        </p:nvSpPr>
        <p:spPr>
          <a:xfrm>
            <a:off x="321325" y="4695775"/>
            <a:ext cx="81387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Frequency of words between each score class by ‘rank’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325" y="2006250"/>
            <a:ext cx="8501360" cy="253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1166650" y="2391975"/>
            <a:ext cx="5473800" cy="18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729450" y="1951750"/>
            <a:ext cx="84144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As a result of applying the text ranking algorithm without any preprocessing, words with significant insights tend to be buried because of meaningless data such as '하다', 좋다' and '이다'.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450" y="3905600"/>
            <a:ext cx="77438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/>
          <p:nvPr/>
        </p:nvSpPr>
        <p:spPr>
          <a:xfrm>
            <a:off x="4370250" y="2612125"/>
            <a:ext cx="403500" cy="535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616350" y="3223525"/>
            <a:ext cx="85275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So we'll take these words out and reapply the text ranking algorithm again!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871450" y="4372325"/>
            <a:ext cx="77439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&lt;</a:t>
            </a:r>
            <a:r>
              <a:rPr lang="en" sz="1300"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Examples of Unnecessary words</a:t>
            </a:r>
            <a:r>
              <a:rPr lang="en" sz="1300">
                <a:latin typeface="Lato"/>
                <a:ea typeface="Lato"/>
                <a:cs typeface="Lato"/>
                <a:sym typeface="Lato"/>
              </a:rPr>
              <a:t>&gt;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